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ileron Heavy" charset="1" panose="00000A00000000000000"/>
      <p:regular r:id="rId14"/>
    </p:embeddedFont>
    <p:embeddedFont>
      <p:font typeface="Aileron Heavy Bold" charset="1" panose="00000A00000000000000"/>
      <p:regular r:id="rId15"/>
    </p:embeddedFont>
    <p:embeddedFont>
      <p:font typeface="Aileron Heavy Italics" charset="1" panose="00000A00000000000000"/>
      <p:regular r:id="rId16"/>
    </p:embeddedFont>
    <p:embeddedFont>
      <p:font typeface="Aileron Heavy Bold Italics" charset="1" panose="00000A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5.png" Type="http://schemas.openxmlformats.org/officeDocument/2006/relationships/image"/><Relationship Id="rId4" Target="../media/image28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68374" y="2763735"/>
            <a:ext cx="11212131" cy="1928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355"/>
              </a:lnSpc>
            </a:pPr>
            <a:r>
              <a:rPr lang="en-US" sz="7662" spc="-229">
                <a:solidFill>
                  <a:srgbClr val="1484E1"/>
                </a:solidFill>
                <a:latin typeface="Aileron Heavy"/>
              </a:rPr>
              <a:t>RES-B </a:t>
            </a:r>
          </a:p>
          <a:p>
            <a:pPr algn="r">
              <a:lnSpc>
                <a:spcPts val="7355"/>
              </a:lnSpc>
            </a:pPr>
            <a:r>
              <a:rPr lang="en-US" sz="7662" spc="-229">
                <a:solidFill>
                  <a:srgbClr val="1484E1"/>
                </a:solidFill>
                <a:latin typeface="Aileron Heavy"/>
              </a:rPr>
              <a:t>LUNG SUPPORT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668374" y="5388048"/>
            <a:ext cx="11212131" cy="927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687"/>
              </a:lnSpc>
            </a:pPr>
            <a:r>
              <a:rPr lang="en-US" sz="7599" spc="-227">
                <a:solidFill>
                  <a:srgbClr val="ECCE89"/>
                </a:solidFill>
                <a:latin typeface="Aileron Heavy"/>
              </a:rPr>
              <a:t>2022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0287000" cy="102870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8699705" y="1626139"/>
            <a:ext cx="7180800" cy="499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26"/>
              </a:lnSpc>
            </a:pPr>
            <a:r>
              <a:rPr lang="en-US" sz="2876">
                <a:solidFill>
                  <a:srgbClr val="1F7FCF"/>
                </a:solidFill>
                <a:latin typeface="Aileron Regular"/>
              </a:rPr>
              <a:t>RESBIOTIC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15914" y="8843645"/>
            <a:ext cx="6256172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2424">
                <a:solidFill>
                  <a:srgbClr val="3591DD"/>
                </a:solidFill>
                <a:latin typeface="Aileron Regular Bold"/>
              </a:rPr>
              <a:t>DR. FEDERICO ISAAC HERNÁNDEZ ROCHA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511842" y="1286544"/>
            <a:ext cx="1117447" cy="1429614"/>
            <a:chOff x="0" y="0"/>
            <a:chExt cx="876302" cy="112110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92F0F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62493">
            <a:off x="123112" y="-1536798"/>
            <a:ext cx="7000431" cy="14375551"/>
            <a:chOff x="0" y="0"/>
            <a:chExt cx="2847340" cy="584708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847340" cy="5847080"/>
            </a:xfrm>
            <a:custGeom>
              <a:avLst/>
              <a:gdLst/>
              <a:ahLst/>
              <a:cxnLst/>
              <a:rect r="r" b="b" t="t" l="l"/>
              <a:pathLst>
                <a:path h="5847080" w="2847340">
                  <a:moveTo>
                    <a:pt x="2847340" y="5847080"/>
                  </a:moveTo>
                  <a:lnTo>
                    <a:pt x="0" y="5847080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702310"/>
                    <a:pt x="2847340" y="1567180"/>
                  </a:cubicBezTo>
                  <a:lnTo>
                    <a:pt x="2847340" y="5847080"/>
                  </a:lnTo>
                  <a:close/>
                </a:path>
              </a:pathLst>
            </a:custGeom>
            <a:blipFill>
              <a:blip r:embed="rId2"/>
              <a:stretch>
                <a:fillRect l="-52676" r="-52676" t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620125" y="2045206"/>
            <a:ext cx="6658813" cy="64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867"/>
              </a:lnSpc>
            </a:pPr>
            <a:r>
              <a:rPr lang="en-US" sz="5070" spc="-152">
                <a:solidFill>
                  <a:srgbClr val="1484E1"/>
                </a:solidFill>
                <a:latin typeface="Aileron Heavy"/>
              </a:rPr>
              <a:t>¿CÓMO FUNCIONA?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108058" y="1248444"/>
            <a:ext cx="5093506" cy="330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64"/>
              </a:lnSpc>
            </a:pPr>
            <a:r>
              <a:rPr lang="en-US" sz="1974">
                <a:solidFill>
                  <a:srgbClr val="3591DD"/>
                </a:solidFill>
                <a:latin typeface="Aileron Regular Bold"/>
              </a:rPr>
              <a:t>DR. FEDERICO ISAAC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999863"/>
            <a:ext cx="7485290" cy="501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Activa el eje pulmon-intestino, para hacerte sentir más saludable y respirar major.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Esto se hace al escoger las bacterias que producen más beneficio en el cuerpo.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La bacteria en resB produce acidos grasos de cadena corta que apoya la salud intestinal directamente y viajan mediante la circulación sistemica para mejorar la salud respiratoria.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Las bacterias y bioactivos botanicos en el probiotco tambien han sido estudiados clinicamente por sus beneficios en el sistema inmune.</a:t>
            </a:r>
            <a:r>
              <a:rPr lang="en-US" sz="2400">
                <a:solidFill>
                  <a:srgbClr val="1F7FCF"/>
                </a:solidFill>
                <a:latin typeface="Aileron Regular"/>
              </a:rPr>
              <a:t>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511842" y="1688440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5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66742">
            <a:off x="7801969" y="2451450"/>
            <a:ext cx="4910572" cy="4910553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r="0" t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348728" y="5175269"/>
            <a:ext cx="4910572" cy="4910553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9" r="-49" t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505294" y="-142292"/>
            <a:ext cx="4910572" cy="4910553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 t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1646449"/>
            <a:ext cx="1117447" cy="1429614"/>
            <a:chOff x="0" y="0"/>
            <a:chExt cx="876302" cy="1121104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92F0F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485187" y="1740406"/>
            <a:ext cx="6658813" cy="1259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7"/>
              </a:lnSpc>
            </a:pPr>
            <a:r>
              <a:rPr lang="en-US" sz="5070" spc="-152">
                <a:solidFill>
                  <a:srgbClr val="1484E1"/>
                </a:solidFill>
                <a:latin typeface="Aileron Heavy"/>
              </a:rPr>
              <a:t>PREGUNTAS FRECUENTES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85187" y="3161788"/>
            <a:ext cx="4802764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¿PARA QUIEN ES?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85187" y="1242375"/>
            <a:ext cx="5093506" cy="33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64"/>
              </a:lnSpc>
            </a:pPr>
            <a:r>
              <a:rPr lang="en-US" sz="1974">
                <a:solidFill>
                  <a:srgbClr val="3591DD"/>
                </a:solidFill>
                <a:latin typeface="Aileron Regular Bold"/>
              </a:rPr>
              <a:t>DR. FEDERICO ISAAC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85187" y="3773909"/>
            <a:ext cx="4180057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Para cualquiera mayor de 18 años y menores de 18 años con recomendación de su médico.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2048345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85187" y="5289569"/>
            <a:ext cx="5716688" cy="75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¿CUÁNTO TIEMPO TARDE EN VERSE LOS BENEFICIOS?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85187" y="6396366"/>
            <a:ext cx="4180057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En el intestino se pueden ver en la primera semana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Los beneficios sistémicos pueden tardar más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Los beneficios respiratorios pueden sentirse en los primeros 6 días o hasta 60 días.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85187" y="2045206"/>
            <a:ext cx="8185191" cy="64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7"/>
              </a:lnSpc>
            </a:pPr>
            <a:r>
              <a:rPr lang="en-US" sz="5070" spc="-152">
                <a:solidFill>
                  <a:srgbClr val="1484E1"/>
                </a:solidFill>
                <a:latin typeface="Aileron Heavy"/>
              </a:rPr>
              <a:t>PREGUNTAS FRECUENTES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85187" y="3133213"/>
            <a:ext cx="4802764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¿QUÉ HACE?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85187" y="1242375"/>
            <a:ext cx="5093506" cy="33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64"/>
              </a:lnSpc>
            </a:pPr>
            <a:r>
              <a:rPr lang="en-US" sz="1974">
                <a:solidFill>
                  <a:srgbClr val="3591DD"/>
                </a:solidFill>
                <a:latin typeface="Aileron Regular Bold"/>
              </a:rPr>
              <a:t>DR. FEDERICO ISAAC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85187" y="3689679"/>
            <a:ext cx="6658813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enfoca en el eje pulmón-intestino con una combinación de cepas probióticas y bioactivos.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Las cepas y bioactivos han sido estudiados por sus beneficios pulmonares, intestinales e inmunes.</a:t>
            </a:r>
          </a:p>
          <a:p>
            <a:pPr>
              <a:lnSpc>
                <a:spcPts val="28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670378" y="4154469"/>
            <a:ext cx="5921646" cy="211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No hay contraindicaciones con medicamentos prescritos ni de venta libre.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Si toma antibiotcio espera 1 a 2 horas después o antes del antibiotico.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Es mejor confirmar con su médico antes de agregar algo nuevo.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670378" y="2888406"/>
            <a:ext cx="5921646" cy="1056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41"/>
              </a:lnSpc>
            </a:pPr>
            <a:r>
              <a:rPr lang="en-US" sz="3029">
                <a:solidFill>
                  <a:srgbClr val="1F7FCF"/>
                </a:solidFill>
                <a:latin typeface="Aileron Regular Bold"/>
              </a:rPr>
              <a:t>¿SE PUEDE TOMAR CON MEDICAMENTO?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485187" y="5689996"/>
            <a:ext cx="6224423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¿DÓNDE Y CÓMO SE HACE?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85187" y="6246463"/>
            <a:ext cx="6658813" cy="211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forma en fabricas aporbadas y registradas por la FDA en Estados Unidos.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Es procesada para la estabilidad y longevidad del producto. Se estudia la calidad, puridad y medidas de seguridad de cada capsula.</a:t>
            </a:r>
          </a:p>
          <a:p>
            <a:pPr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336145" y="-104460"/>
            <a:ext cx="10495962" cy="10495921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170" r="-38170" t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61386" y="2218904"/>
            <a:ext cx="4802764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EFECTOS ADVERSOS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61386" y="2775371"/>
            <a:ext cx="6658813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Puede ver incomodidad intestinal al inicio, se resuelve en 2 semanas comunmente</a:t>
            </a:r>
          </a:p>
          <a:p>
            <a:pPr>
              <a:lnSpc>
                <a:spcPts val="28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861386" y="3925021"/>
            <a:ext cx="6224423" cy="75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¿SE PUEDE TOMAR DURANTE LACTANCIA O EMBARAZO?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61386" y="4808279"/>
            <a:ext cx="6658813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•Se recomienda consultar con el médico antes de iniciar resB luung support</a:t>
            </a:r>
          </a:p>
          <a:p>
            <a:pPr>
              <a:lnSpc>
                <a:spcPts val="28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861386" y="5809829"/>
            <a:ext cx="5696378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¿CÓMO LO DEBERÍA TOMAR?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61386" y="6366296"/>
            <a:ext cx="6658813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puede tomar con o sin comida.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Si no se toma una dosis, se lo puede tomar tomar doble el siguiente día.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Lo mejor es ser consistente</a:t>
            </a:r>
          </a:p>
          <a:p>
            <a:pPr>
              <a:lnSpc>
                <a:spcPts val="28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474949" y="1143000"/>
            <a:ext cx="8185191" cy="64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7"/>
              </a:lnSpc>
            </a:pPr>
            <a:r>
              <a:rPr lang="en-US" sz="5070" spc="-152">
                <a:solidFill>
                  <a:srgbClr val="1484E1"/>
                </a:solidFill>
                <a:latin typeface="Aileron Heavy"/>
              </a:rPr>
              <a:t>PREGUNTAS FRECUENTES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138679" y="-104460"/>
            <a:ext cx="10495962" cy="10495921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62" r="-24962" t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144000" y="2218904"/>
            <a:ext cx="4802764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¿DÓNDE LO GUARDO?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2775371"/>
            <a:ext cx="6658813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recomienda que este refrigerado después de abrirlo y en un lugar fresco y seco.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puede dejar a temperatura ambiente por meses sin consecuencia.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4372396"/>
            <a:ext cx="6224423" cy="75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¿ÁCIDO GÁSTRICO AFECTA LOS PROBIÓTICOS?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5255654"/>
            <a:ext cx="6658813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Las bacterias han sido estudiadas precisamente para que toleren el ácido gástrico y su adherencia a la mucosa intestinal.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garantiza que siguen vivas y van a donde deben ir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6998430"/>
            <a:ext cx="5696378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¿CÓMO LO DEBERÍA TOMAR?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7416097"/>
            <a:ext cx="6658813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No se requerido, pero muchos han encontrado que mejora su beneficio. </a:t>
            </a:r>
          </a:p>
          <a:p>
            <a:pPr>
              <a:lnSpc>
                <a:spcPts val="28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9074109" y="1143000"/>
            <a:ext cx="8185191" cy="64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7"/>
              </a:lnSpc>
            </a:pPr>
            <a:r>
              <a:rPr lang="en-US" sz="5070" spc="-152">
                <a:solidFill>
                  <a:srgbClr val="1484E1"/>
                </a:solidFill>
                <a:latin typeface="Aileron Heavy"/>
              </a:rPr>
              <a:t>PREGUNTAS FRECUENTES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573172">
            <a:off x="13866998" y="-349048"/>
            <a:ext cx="4534433" cy="7128903"/>
            <a:chOff x="0" y="0"/>
            <a:chExt cx="5671566" cy="8916670"/>
          </a:xfrm>
        </p:grpSpPr>
        <p:sp>
          <p:nvSpPr>
            <p:cNvPr name="Freeform 3" id="3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360416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2"/>
              <a:stretch>
                <a:fillRect l="-81409" r="-81409" t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r="r" b="b" t="t" l="l"/>
              <a:pathLst>
                <a:path h="8903970" w="5658866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E9FCFD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10244691">
            <a:off x="9868875" y="3542237"/>
            <a:ext cx="4534433" cy="7128903"/>
            <a:chOff x="0" y="0"/>
            <a:chExt cx="5671566" cy="8916670"/>
          </a:xfrm>
        </p:grpSpPr>
        <p:sp>
          <p:nvSpPr>
            <p:cNvPr name="Freeform 6" id="6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360416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3"/>
              <a:stretch>
                <a:fillRect l="-78545" r="-78545" t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r="r" b="b" t="t" l="l"/>
              <a:pathLst>
                <a:path h="8903970" w="5658866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E9FCFD"/>
            </a:solid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0624" y="3776209"/>
            <a:ext cx="1282054" cy="96736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08164" y="5194470"/>
            <a:ext cx="1206258" cy="120625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90624" y="6912024"/>
            <a:ext cx="1282054" cy="1282054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990624" y="2447856"/>
            <a:ext cx="8178785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000" spc="-150">
                <a:solidFill>
                  <a:srgbClr val="1484E1"/>
                </a:solidFill>
                <a:latin typeface="Aileron Heavy"/>
              </a:rPr>
              <a:t>COMO TOMARLO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436562" y="3812217"/>
            <a:ext cx="4377861" cy="942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500" spc="-75">
                <a:solidFill>
                  <a:srgbClr val="1F7FCF"/>
                </a:solidFill>
                <a:latin typeface="Aileron Regular"/>
              </a:rPr>
              <a:t>La comida no hace una diferencias en productos encapsulados.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90624" y="1532836"/>
            <a:ext cx="6256172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4"/>
              </a:lnSpc>
            </a:pPr>
            <a:r>
              <a:rPr lang="en-US" sz="2424">
                <a:solidFill>
                  <a:srgbClr val="3591DD"/>
                </a:solidFill>
                <a:latin typeface="Aileron Regular Bold"/>
              </a:rPr>
              <a:t>DR. FEDERICO ISAAC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90624" y="5197524"/>
            <a:ext cx="4436798" cy="124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500" spc="-75">
                <a:solidFill>
                  <a:srgbClr val="1F7FCF"/>
                </a:solidFill>
                <a:latin typeface="Aileron Regular"/>
              </a:rPr>
              <a:t>No hay un horario especifico para que funcione mejor, con que sea a la misma hora cada día es suficiente.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42037" y="6952976"/>
            <a:ext cx="4272385" cy="124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500" spc="-75">
                <a:solidFill>
                  <a:srgbClr val="1F7FCF"/>
                </a:solidFill>
                <a:latin typeface="Aileron Regular"/>
              </a:rPr>
              <a:t>No siempre es mejor tomar más probioticos, se debe de seguir las recomendaciones de su médico.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75549" y="1877743"/>
            <a:ext cx="6658813" cy="64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67"/>
              </a:lnSpc>
            </a:pPr>
            <a:r>
              <a:rPr lang="en-US" sz="5070" spc="-152">
                <a:solidFill>
                  <a:srgbClr val="1F7FCF"/>
                </a:solidFill>
                <a:latin typeface="Aileron Heavy"/>
              </a:rPr>
              <a:t>PREBIOTICOS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75549" y="1432591"/>
            <a:ext cx="5093506" cy="330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64"/>
              </a:lnSpc>
            </a:pPr>
            <a:r>
              <a:rPr lang="en-US" sz="1974">
                <a:solidFill>
                  <a:srgbClr val="3591DD"/>
                </a:solidFill>
                <a:latin typeface="Aileron Regular Bold"/>
              </a:rPr>
              <a:t>DR. FEDERICO ISAAC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2453225" y="-2145369"/>
            <a:ext cx="6645335" cy="13415403"/>
            <a:chOff x="0" y="0"/>
            <a:chExt cx="8860446" cy="17887204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>
              <a:alphaModFix amt="43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1419385">
              <a:off x="3383782" y="8303854"/>
              <a:ext cx="3989363" cy="4487014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>
              <a:alphaModFix amt="43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-3388808">
              <a:off x="3893850" y="12741819"/>
              <a:ext cx="3989363" cy="4487014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>
              <a:alphaModFix amt="43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5118413">
              <a:off x="4413418" y="4428816"/>
              <a:ext cx="3989363" cy="448701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>
              <a:alphaModFix amt="43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2079671">
              <a:off x="921936" y="736264"/>
              <a:ext cx="3989363" cy="4487014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1575549" y="3007008"/>
            <a:ext cx="5696378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¿DÓNDE SE ENCUENTRAN?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75549" y="3563474"/>
            <a:ext cx="10877676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encuentran en diferentes comidas que a los probióticos.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puede encontrar en comidas ricas en fibra como los vegetales, frutas y granos enteros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75549" y="4828562"/>
            <a:ext cx="6224423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OLIGOSACARIDOS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75549" y="5416546"/>
            <a:ext cx="10877676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Mejoran la digestion y regularidad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encuentra en:</a:t>
            </a:r>
          </a:p>
          <a:p>
            <a:pPr marL="863601" indent="-287867" lvl="2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Esparragos, ajos, cebolla, jicama, platanos, moras, peras, nectarinas entre otros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75549" y="7080245"/>
            <a:ext cx="5696378" cy="39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9"/>
              </a:lnSpc>
            </a:pPr>
            <a:r>
              <a:rPr lang="en-US" sz="3030" spc="-90">
                <a:solidFill>
                  <a:srgbClr val="1F7FCF"/>
                </a:solidFill>
                <a:latin typeface="Aileron Heavy"/>
              </a:rPr>
              <a:t>CARBOHIDRATOS SALUDABLES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75549" y="7753654"/>
            <a:ext cx="10877676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Las enzimas digestivas no pueden deshacerlas y alimentan la bacteria buena del intestino.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Ayuda con la prevención de constipación</a:t>
            </a:r>
          </a:p>
          <a:p>
            <a:pPr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Se encuentra en avena, lentejas, frijoles, entre otros.</a:t>
            </a:r>
          </a:p>
          <a:p>
            <a:pPr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644520" y="3154811"/>
            <a:ext cx="1117447" cy="1429614"/>
            <a:chOff x="0" y="0"/>
            <a:chExt cx="876302" cy="112110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833834" y="2930862"/>
            <a:ext cx="1117447" cy="1429614"/>
            <a:chOff x="0" y="0"/>
            <a:chExt cx="876302" cy="1121104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644520" y="5307604"/>
            <a:ext cx="1117447" cy="1490656"/>
            <a:chOff x="0" y="0"/>
            <a:chExt cx="876302" cy="1168973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876302" cy="1168973"/>
            </a:xfrm>
            <a:custGeom>
              <a:avLst/>
              <a:gdLst/>
              <a:ahLst/>
              <a:cxnLst/>
              <a:rect r="r" b="b" t="t" l="l"/>
              <a:pathLst>
                <a:path h="1168973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6414"/>
                  </a:cubicBezTo>
                  <a:lnTo>
                    <a:pt x="876302" y="1168973"/>
                  </a:lnTo>
                  <a:lnTo>
                    <a:pt x="0" y="1168973"/>
                  </a:lnTo>
                  <a:lnTo>
                    <a:pt x="0" y="337031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833834" y="5193033"/>
            <a:ext cx="1117447" cy="1490656"/>
            <a:chOff x="0" y="0"/>
            <a:chExt cx="876302" cy="1168973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876302" cy="1168973"/>
            </a:xfrm>
            <a:custGeom>
              <a:avLst/>
              <a:gdLst/>
              <a:ahLst/>
              <a:cxnLst/>
              <a:rect r="r" b="b" t="t" l="l"/>
              <a:pathLst>
                <a:path h="1168973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6414"/>
                  </a:cubicBezTo>
                  <a:lnTo>
                    <a:pt x="876302" y="1168973"/>
                  </a:lnTo>
                  <a:lnTo>
                    <a:pt x="0" y="1168973"/>
                  </a:lnTo>
                  <a:lnTo>
                    <a:pt x="0" y="337031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598528" y="1542649"/>
            <a:ext cx="9524117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000" spc="-150">
                <a:solidFill>
                  <a:srgbClr val="1484E1"/>
                </a:solidFill>
                <a:latin typeface="Aileron Heavy"/>
              </a:rPr>
              <a:t>TABLA DE CONTENIDO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644520" y="3556708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33834" y="3332758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44520" y="5770543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33834" y="5655972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067468" y="3762442"/>
            <a:ext cx="4460207" cy="3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2"/>
              </a:lnSpc>
            </a:pPr>
            <a:r>
              <a:rPr lang="en-US" sz="2258">
                <a:solidFill>
                  <a:srgbClr val="1F7FCF"/>
                </a:solidFill>
                <a:latin typeface="Aileron Regular Bold"/>
              </a:rPr>
              <a:t>¿QUE ES?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256081" y="3762442"/>
            <a:ext cx="4460207" cy="3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2"/>
              </a:lnSpc>
            </a:pPr>
            <a:r>
              <a:rPr lang="en-US" sz="2258">
                <a:solidFill>
                  <a:srgbClr val="1F7FCF"/>
                </a:solidFill>
                <a:latin typeface="Aileron Regular Bold"/>
              </a:rPr>
              <a:t>ORIGEN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067468" y="6142326"/>
            <a:ext cx="4460207" cy="3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2"/>
              </a:lnSpc>
            </a:pPr>
            <a:r>
              <a:rPr lang="en-US" sz="2258">
                <a:solidFill>
                  <a:srgbClr val="1F7FCF"/>
                </a:solidFill>
                <a:latin typeface="Aileron Regular Bold"/>
              </a:rPr>
              <a:t>PREPARACIÓN Y CALIDAD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122645" y="6142326"/>
            <a:ext cx="4460207" cy="3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2"/>
              </a:lnSpc>
            </a:pPr>
            <a:r>
              <a:rPr lang="en-US" sz="2258">
                <a:solidFill>
                  <a:srgbClr val="1F7FCF"/>
                </a:solidFill>
                <a:latin typeface="Aileron Regular Bold"/>
              </a:rPr>
              <a:t>CONTENIDO</a:t>
            </a: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682834">
            <a:off x="12863353" y="-3617691"/>
            <a:ext cx="6138273" cy="6903988"/>
          </a:xfrm>
          <a:prstGeom prst="rect">
            <a:avLst/>
          </a:prstGeom>
        </p:spPr>
      </p:pic>
      <p:grpSp>
        <p:nvGrpSpPr>
          <p:cNvPr name="Group 24" id="24"/>
          <p:cNvGrpSpPr/>
          <p:nvPr/>
        </p:nvGrpSpPr>
        <p:grpSpPr>
          <a:xfrm rot="0">
            <a:off x="3644520" y="7548569"/>
            <a:ext cx="1117447" cy="1490656"/>
            <a:chOff x="0" y="0"/>
            <a:chExt cx="876302" cy="1168973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876302" cy="1168973"/>
            </a:xfrm>
            <a:custGeom>
              <a:avLst/>
              <a:gdLst/>
              <a:ahLst/>
              <a:cxnLst/>
              <a:rect r="r" b="b" t="t" l="l"/>
              <a:pathLst>
                <a:path h="1168973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6414"/>
                  </a:cubicBezTo>
                  <a:lnTo>
                    <a:pt x="876302" y="1168973"/>
                  </a:lnTo>
                  <a:lnTo>
                    <a:pt x="0" y="1168973"/>
                  </a:lnTo>
                  <a:lnTo>
                    <a:pt x="0" y="337031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833834" y="7433998"/>
            <a:ext cx="1117447" cy="1490656"/>
            <a:chOff x="0" y="0"/>
            <a:chExt cx="876302" cy="1168973"/>
          </a:xfrm>
        </p:grpSpPr>
        <p:sp>
          <p:nvSpPr>
            <p:cNvPr name="Freeform 28" id="28"/>
            <p:cNvSpPr/>
            <p:nvPr/>
          </p:nvSpPr>
          <p:spPr>
            <a:xfrm>
              <a:off x="0" y="0"/>
              <a:ext cx="876302" cy="1168973"/>
            </a:xfrm>
            <a:custGeom>
              <a:avLst/>
              <a:gdLst/>
              <a:ahLst/>
              <a:cxnLst/>
              <a:rect r="r" b="b" t="t" l="l"/>
              <a:pathLst>
                <a:path h="1168973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6414"/>
                  </a:cubicBezTo>
                  <a:lnTo>
                    <a:pt x="876302" y="1168973"/>
                  </a:lnTo>
                  <a:lnTo>
                    <a:pt x="0" y="1168973"/>
                  </a:lnTo>
                  <a:lnTo>
                    <a:pt x="0" y="337031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3644520" y="8011508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5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833834" y="7896937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067468" y="8383291"/>
            <a:ext cx="4460207" cy="3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2"/>
              </a:lnSpc>
            </a:pPr>
            <a:r>
              <a:rPr lang="en-US" sz="2258">
                <a:solidFill>
                  <a:srgbClr val="1F7FCF"/>
                </a:solidFill>
                <a:latin typeface="Aileron Regular Bold"/>
              </a:rPr>
              <a:t>¿COMO FUNCIONA?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122645" y="8383291"/>
            <a:ext cx="4460207" cy="390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2"/>
              </a:lnSpc>
            </a:pPr>
            <a:r>
              <a:rPr lang="en-US" sz="2258">
                <a:solidFill>
                  <a:srgbClr val="1F7FCF"/>
                </a:solidFill>
                <a:latin typeface="Aileron Regular Bold"/>
              </a:rPr>
              <a:t>PREGUNTAS FRECUENTES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573172">
            <a:off x="13866998" y="-349048"/>
            <a:ext cx="4534433" cy="7128903"/>
            <a:chOff x="0" y="0"/>
            <a:chExt cx="5671566" cy="8916670"/>
          </a:xfrm>
        </p:grpSpPr>
        <p:sp>
          <p:nvSpPr>
            <p:cNvPr name="Freeform 3" id="3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360416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2"/>
              <a:stretch>
                <a:fillRect l="-30269" r="-30269" t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r="r" b="b" t="t" l="l"/>
              <a:pathLst>
                <a:path h="8903970" w="5658866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E9FCFD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10244691">
            <a:off x="9868875" y="3542237"/>
            <a:ext cx="4534433" cy="7128903"/>
            <a:chOff x="0" y="0"/>
            <a:chExt cx="5671566" cy="8916670"/>
          </a:xfrm>
        </p:grpSpPr>
        <p:sp>
          <p:nvSpPr>
            <p:cNvPr name="Freeform 6" id="6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360416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3"/>
              <a:stretch>
                <a:fillRect l="-30349" r="-30349" t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r="r" b="b" t="t" l="l"/>
              <a:pathLst>
                <a:path h="8903970" w="5658866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E9FCFD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3409849" y="2447856"/>
            <a:ext cx="8178785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000" spc="-150">
                <a:solidFill>
                  <a:srgbClr val="1484E1"/>
                </a:solidFill>
                <a:latin typeface="Aileron Heavy"/>
              </a:rPr>
              <a:t>¿QUE ES?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09849" y="3716967"/>
            <a:ext cx="5899065" cy="2162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500" spc="-75">
                <a:solidFill>
                  <a:srgbClr val="1F7FCF"/>
                </a:solidFill>
                <a:latin typeface="Aileron Regular"/>
              </a:rPr>
              <a:t>Es una combinación de cepas probióticas y hierbas antinflamatorias estudiadas clínicamente. Con ingeniería científica fueron creadas para apoyar la estructura pulmonar y una respuesta inflamatoria saludable.</a:t>
            </a:r>
          </a:p>
          <a:p>
            <a:pPr>
              <a:lnSpc>
                <a:spcPts val="24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3409849" y="1532836"/>
            <a:ext cx="6256172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94"/>
              </a:lnSpc>
            </a:pPr>
            <a:r>
              <a:rPr lang="en-US" sz="2424">
                <a:solidFill>
                  <a:srgbClr val="3591DD"/>
                </a:solidFill>
                <a:latin typeface="Aileron Regular Bold"/>
              </a:rPr>
              <a:t>DR. FEDERICO ISAAC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714190" y="1947491"/>
            <a:ext cx="1286311" cy="1645652"/>
            <a:chOff x="0" y="0"/>
            <a:chExt cx="876302" cy="1121104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14190" y="2430397"/>
            <a:ext cx="1286311" cy="904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7"/>
              </a:lnSpc>
            </a:pPr>
            <a:r>
              <a:rPr lang="en-US" sz="7463" spc="-223">
                <a:solidFill>
                  <a:srgbClr val="1F7FCF"/>
                </a:solidFill>
                <a:latin typeface="Aileron Heavy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409849" y="5946227"/>
            <a:ext cx="5134216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4" indent="-215902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Es un suplemento natural y libre de alergenos para apoyo pulmonar.</a:t>
            </a:r>
          </a:p>
          <a:p>
            <a:pPr marL="431804" indent="-215902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Fue creado por neumólogos para mejorar la inmunidad y salud pulmonar.</a:t>
            </a:r>
          </a:p>
          <a:p>
            <a:pPr marL="431804" indent="-215902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1F7FCF"/>
                </a:solidFill>
                <a:latin typeface="Aileron Regular"/>
              </a:rPr>
              <a:t>Ha sido validada y estudiada clínicamente</a:t>
            </a:r>
          </a:p>
          <a:p>
            <a:pPr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573172">
            <a:off x="3212340" y="-320921"/>
            <a:ext cx="4683781" cy="7363704"/>
            <a:chOff x="0" y="0"/>
            <a:chExt cx="5671566" cy="8916670"/>
          </a:xfrm>
        </p:grpSpPr>
        <p:sp>
          <p:nvSpPr>
            <p:cNvPr name="Freeform 3" id="3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360416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2"/>
              <a:stretch>
                <a:fillRect l="-55572" r="-55572" t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r="r" b="b" t="t" l="l"/>
              <a:pathLst>
                <a:path h="8903970" w="5658866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573172">
            <a:off x="-698383" y="3807959"/>
            <a:ext cx="4544573" cy="7144844"/>
            <a:chOff x="0" y="0"/>
            <a:chExt cx="5671566" cy="8916670"/>
          </a:xfrm>
        </p:grpSpPr>
        <p:sp>
          <p:nvSpPr>
            <p:cNvPr name="Freeform 6" id="6"/>
            <p:cNvSpPr/>
            <p:nvPr/>
          </p:nvSpPr>
          <p:spPr>
            <a:xfrm>
              <a:off x="155575" y="155575"/>
              <a:ext cx="536041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360416">
                  <a:moveTo>
                    <a:pt x="0" y="8605520"/>
                  </a:moveTo>
                  <a:lnTo>
                    <a:pt x="0" y="2626995"/>
                  </a:lnTo>
                  <a:cubicBezTo>
                    <a:pt x="13970" y="1525270"/>
                    <a:pt x="732790" y="529336"/>
                    <a:pt x="1788668" y="148971"/>
                  </a:cubicBezTo>
                  <a:cubicBezTo>
                    <a:pt x="1793240" y="147701"/>
                    <a:pt x="1800860" y="145542"/>
                    <a:pt x="1809877" y="141859"/>
                  </a:cubicBezTo>
                  <a:cubicBezTo>
                    <a:pt x="2089658" y="47879"/>
                    <a:pt x="2382393" y="0"/>
                    <a:pt x="2678684" y="0"/>
                  </a:cubicBezTo>
                  <a:lnTo>
                    <a:pt x="2681732" y="0"/>
                  </a:lnTo>
                  <a:cubicBezTo>
                    <a:pt x="2978150" y="0"/>
                    <a:pt x="3270758" y="47879"/>
                    <a:pt x="3550539" y="141859"/>
                  </a:cubicBezTo>
                  <a:cubicBezTo>
                    <a:pt x="3559556" y="145542"/>
                    <a:pt x="3567176" y="147701"/>
                    <a:pt x="3571748" y="148971"/>
                  </a:cubicBezTo>
                  <a:cubicBezTo>
                    <a:pt x="4627626" y="529209"/>
                    <a:pt x="5346319" y="1525143"/>
                    <a:pt x="5360416" y="2626995"/>
                  </a:cubicBezTo>
                  <a:lnTo>
                    <a:pt x="5360416" y="8605520"/>
                  </a:lnTo>
                  <a:lnTo>
                    <a:pt x="0" y="8605520"/>
                  </a:lnTo>
                  <a:close/>
                </a:path>
              </a:pathLst>
            </a:custGeom>
            <a:blipFill>
              <a:blip r:embed="rId3"/>
              <a:stretch>
                <a:fillRect l="-70623" r="-70623" t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>
              <a:off x="6350" y="6350"/>
              <a:ext cx="5658866" cy="8903970"/>
            </a:xfrm>
            <a:custGeom>
              <a:avLst/>
              <a:gdLst/>
              <a:ahLst/>
              <a:cxnLst/>
              <a:rect r="r" b="b" t="t" l="l"/>
              <a:pathLst>
                <a:path h="8903970" w="5658866">
                  <a:moveTo>
                    <a:pt x="5658866" y="8903970"/>
                  </a:moveTo>
                  <a:lnTo>
                    <a:pt x="0" y="8903970"/>
                  </a:lnTo>
                  <a:lnTo>
                    <a:pt x="0" y="2774442"/>
                  </a:lnTo>
                  <a:cubicBezTo>
                    <a:pt x="14732" y="1610487"/>
                    <a:pt x="773176" y="559054"/>
                    <a:pt x="1887220" y="157734"/>
                  </a:cubicBezTo>
                  <a:lnTo>
                    <a:pt x="1898396" y="154178"/>
                  </a:lnTo>
                  <a:cubicBezTo>
                    <a:pt x="1899920" y="153797"/>
                    <a:pt x="1901571" y="153289"/>
                    <a:pt x="1903222" y="152654"/>
                  </a:cubicBezTo>
                  <a:lnTo>
                    <a:pt x="1911477" y="149606"/>
                  </a:lnTo>
                  <a:cubicBezTo>
                    <a:pt x="2207006" y="50292"/>
                    <a:pt x="2515362" y="0"/>
                    <a:pt x="2827909" y="0"/>
                  </a:cubicBezTo>
                  <a:lnTo>
                    <a:pt x="2830957" y="0"/>
                  </a:lnTo>
                  <a:cubicBezTo>
                    <a:pt x="3143504" y="0"/>
                    <a:pt x="3451860" y="50292"/>
                    <a:pt x="3747389" y="149733"/>
                  </a:cubicBezTo>
                  <a:lnTo>
                    <a:pt x="3755517" y="152781"/>
                  </a:lnTo>
                  <a:cubicBezTo>
                    <a:pt x="3757168" y="153416"/>
                    <a:pt x="3758946" y="153924"/>
                    <a:pt x="3760089" y="154305"/>
                  </a:cubicBezTo>
                  <a:lnTo>
                    <a:pt x="3771519" y="157861"/>
                  </a:lnTo>
                  <a:cubicBezTo>
                    <a:pt x="4885563" y="559181"/>
                    <a:pt x="5644007" y="1610614"/>
                    <a:pt x="5658739" y="2774315"/>
                  </a:cubicBezTo>
                  <a:lnTo>
                    <a:pt x="5658866" y="8903970"/>
                  </a:lnTo>
                  <a:close/>
                  <a:moveTo>
                    <a:pt x="19050" y="8884920"/>
                  </a:moveTo>
                  <a:lnTo>
                    <a:pt x="5639816" y="8884920"/>
                  </a:lnTo>
                  <a:lnTo>
                    <a:pt x="5639816" y="2774442"/>
                  </a:lnTo>
                  <a:cubicBezTo>
                    <a:pt x="5625211" y="1618742"/>
                    <a:pt x="4871720" y="574293"/>
                    <a:pt x="3765169" y="175768"/>
                  </a:cubicBezTo>
                  <a:lnTo>
                    <a:pt x="3755390" y="172720"/>
                  </a:lnTo>
                  <a:cubicBezTo>
                    <a:pt x="3753358" y="172085"/>
                    <a:pt x="3750818" y="171450"/>
                    <a:pt x="3748405" y="170434"/>
                  </a:cubicBezTo>
                  <a:lnTo>
                    <a:pt x="3741293" y="167767"/>
                  </a:lnTo>
                  <a:cubicBezTo>
                    <a:pt x="3447669" y="69088"/>
                    <a:pt x="3141472" y="19050"/>
                    <a:pt x="2830957" y="19050"/>
                  </a:cubicBezTo>
                  <a:lnTo>
                    <a:pt x="2827909" y="19050"/>
                  </a:lnTo>
                  <a:cubicBezTo>
                    <a:pt x="2517394" y="19050"/>
                    <a:pt x="2211197" y="69088"/>
                    <a:pt x="1917573" y="167767"/>
                  </a:cubicBezTo>
                  <a:lnTo>
                    <a:pt x="1910461" y="170434"/>
                  </a:lnTo>
                  <a:cubicBezTo>
                    <a:pt x="1908048" y="171450"/>
                    <a:pt x="1905635" y="172085"/>
                    <a:pt x="1903857" y="172593"/>
                  </a:cubicBezTo>
                  <a:lnTo>
                    <a:pt x="1893697" y="175768"/>
                  </a:lnTo>
                  <a:cubicBezTo>
                    <a:pt x="787146" y="574294"/>
                    <a:pt x="33782" y="1618742"/>
                    <a:pt x="19050" y="2774569"/>
                  </a:cubicBezTo>
                  <a:lnTo>
                    <a:pt x="19050" y="8884920"/>
                  </a:lnTo>
                  <a:close/>
                  <a:moveTo>
                    <a:pt x="5519166" y="8764270"/>
                  </a:moveTo>
                  <a:lnTo>
                    <a:pt x="139700" y="8764270"/>
                  </a:lnTo>
                  <a:lnTo>
                    <a:pt x="139700" y="2776220"/>
                  </a:lnTo>
                  <a:cubicBezTo>
                    <a:pt x="153670" y="1670304"/>
                    <a:pt x="875030" y="670941"/>
                    <a:pt x="1934591" y="289306"/>
                  </a:cubicBezTo>
                  <a:cubicBezTo>
                    <a:pt x="1940433" y="287655"/>
                    <a:pt x="1947291" y="285623"/>
                    <a:pt x="1955546" y="282321"/>
                  </a:cubicBezTo>
                  <a:cubicBezTo>
                    <a:pt x="2237232" y="187706"/>
                    <a:pt x="2530602" y="139700"/>
                    <a:pt x="2827909" y="139700"/>
                  </a:cubicBezTo>
                  <a:lnTo>
                    <a:pt x="2830957" y="139700"/>
                  </a:lnTo>
                  <a:cubicBezTo>
                    <a:pt x="3128391" y="139700"/>
                    <a:pt x="3421761" y="187579"/>
                    <a:pt x="3702812" y="282067"/>
                  </a:cubicBezTo>
                  <a:cubicBezTo>
                    <a:pt x="3711448" y="285496"/>
                    <a:pt x="3718433" y="287528"/>
                    <a:pt x="3723513" y="288925"/>
                  </a:cubicBezTo>
                  <a:cubicBezTo>
                    <a:pt x="4783836" y="670814"/>
                    <a:pt x="5505069" y="1670177"/>
                    <a:pt x="5519166" y="2775966"/>
                  </a:cubicBezTo>
                  <a:lnTo>
                    <a:pt x="5519166" y="8764270"/>
                  </a:lnTo>
                  <a:close/>
                  <a:moveTo>
                    <a:pt x="158750" y="8745220"/>
                  </a:moveTo>
                  <a:lnTo>
                    <a:pt x="5500116" y="8745220"/>
                  </a:lnTo>
                  <a:lnTo>
                    <a:pt x="5500116" y="2776220"/>
                  </a:lnTo>
                  <a:cubicBezTo>
                    <a:pt x="5486146" y="1678432"/>
                    <a:pt x="4769866" y="686181"/>
                    <a:pt x="3717798" y="307213"/>
                  </a:cubicBezTo>
                  <a:cubicBezTo>
                    <a:pt x="3712972" y="305943"/>
                    <a:pt x="3705352" y="303657"/>
                    <a:pt x="3696208" y="299974"/>
                  </a:cubicBezTo>
                  <a:cubicBezTo>
                    <a:pt x="3417570" y="206375"/>
                    <a:pt x="3126359" y="158750"/>
                    <a:pt x="2830957" y="158750"/>
                  </a:cubicBezTo>
                  <a:lnTo>
                    <a:pt x="2827909" y="158750"/>
                  </a:lnTo>
                  <a:cubicBezTo>
                    <a:pt x="2532634" y="158750"/>
                    <a:pt x="2241296" y="206375"/>
                    <a:pt x="1962023" y="300101"/>
                  </a:cubicBezTo>
                  <a:cubicBezTo>
                    <a:pt x="1953514" y="303530"/>
                    <a:pt x="1945894" y="305816"/>
                    <a:pt x="1940306" y="307340"/>
                  </a:cubicBezTo>
                  <a:cubicBezTo>
                    <a:pt x="889000" y="686054"/>
                    <a:pt x="172720" y="1678432"/>
                    <a:pt x="158750" y="2776347"/>
                  </a:cubicBezTo>
                  <a:lnTo>
                    <a:pt x="158750" y="87452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5227136" y="2557776"/>
            <a:ext cx="11212131" cy="697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83"/>
              </a:lnSpc>
            </a:pPr>
            <a:r>
              <a:rPr lang="en-US" sz="5399" spc="-161">
                <a:solidFill>
                  <a:srgbClr val="1484E1"/>
                </a:solidFill>
                <a:latin typeface="Aileron Heavy"/>
              </a:rPr>
              <a:t>ORIGEN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99320" y="3834678"/>
            <a:ext cx="6739946" cy="333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Fue creado en la universidad de Alabama, donde el Dr. Vivek Lal, Dr. Amit Gagger y Matrix Biology Lab colaboraron para identificar las vías moleculares precisas involucradas en la inflamación pulmonar y como la microbiota regula estas vías. De ahí desarrollaron una mezcla que apoya la estructura y función pulmonar mediante el eje pulmón-intestino.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510570" y="2050781"/>
            <a:ext cx="1117447" cy="1429614"/>
            <a:chOff x="0" y="0"/>
            <a:chExt cx="876302" cy="1121104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510570" y="2452678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62493">
            <a:off x="-1019700" y="-377097"/>
            <a:ext cx="7000431" cy="14375551"/>
            <a:chOff x="0" y="0"/>
            <a:chExt cx="2847340" cy="584708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847340" cy="5847080"/>
            </a:xfrm>
            <a:custGeom>
              <a:avLst/>
              <a:gdLst/>
              <a:ahLst/>
              <a:cxnLst/>
              <a:rect r="r" b="b" t="t" l="l"/>
              <a:pathLst>
                <a:path h="5847080" w="2847340">
                  <a:moveTo>
                    <a:pt x="2847340" y="5847080"/>
                  </a:moveTo>
                  <a:lnTo>
                    <a:pt x="0" y="5847080"/>
                  </a:lnTo>
                  <a:lnTo>
                    <a:pt x="0" y="0"/>
                  </a:lnTo>
                  <a:lnTo>
                    <a:pt x="1280160" y="0"/>
                  </a:lnTo>
                  <a:cubicBezTo>
                    <a:pt x="2146300" y="0"/>
                    <a:pt x="2847340" y="702310"/>
                    <a:pt x="2847340" y="1567180"/>
                  </a:cubicBezTo>
                  <a:lnTo>
                    <a:pt x="2847340" y="5847080"/>
                  </a:lnTo>
                  <a:close/>
                </a:path>
              </a:pathLst>
            </a:custGeom>
            <a:blipFill>
              <a:blip r:embed="rId2"/>
              <a:stretch>
                <a:fillRect l="-104014" r="-104014" t="0" b="0"/>
              </a:stretch>
            </a:blip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456750">
            <a:off x="13171116" y="4931546"/>
            <a:ext cx="6857521" cy="630460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7737294" y="3063538"/>
            <a:ext cx="8413786" cy="5020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1F7FCF"/>
                </a:solidFill>
                <a:latin typeface="Aileron Regular"/>
              </a:rPr>
              <a:t>Dr. Lal y su equipo desarrollo y probo diferentes cepas de probióticos para la fomentar la salud pulmonar. Cada cepa fue probada de forma individual, mezclada y con hierbas bioactivas para desarrollar la formula optima para apoyar los pulmones. 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1F7FCF"/>
                </a:solidFill>
                <a:latin typeface="Aileron Regular"/>
              </a:rPr>
              <a:t>Esta innovación fue conocida al publico en el 2020.</a:t>
            </a:r>
          </a:p>
          <a:p>
            <a:pPr>
              <a:lnSpc>
                <a:spcPts val="3639"/>
              </a:lnSpc>
            </a:pP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1F7FCF"/>
                </a:solidFill>
                <a:latin typeface="Aileron Regular"/>
              </a:rPr>
              <a:t>ResB Lung Support fue anunciada en octubre del 2021 y se hizo disponible al publico en Enero del 2022.</a:t>
            </a:r>
          </a:p>
          <a:p>
            <a:pPr>
              <a:lnSpc>
                <a:spcPts val="363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198434">
            <a:off x="-2538904" y="6198491"/>
            <a:ext cx="7531242" cy="611961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492381" y="1730850"/>
            <a:ext cx="11212131" cy="649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59"/>
              </a:lnSpc>
            </a:pPr>
            <a:r>
              <a:rPr lang="en-US" sz="5062" spc="-151">
                <a:solidFill>
                  <a:srgbClr val="1484E1"/>
                </a:solidFill>
                <a:latin typeface="Aileron Heavy"/>
              </a:rPr>
              <a:t>PREPARACIÓN Y DESARROLLO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41371" y="2838546"/>
            <a:ext cx="13570385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Las cepas se producen mediante biofermentación optimizando la temperature, pH, la puridad del cultivo y otros factores</a:t>
            </a: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Cada cepa se enumera y mezcla para tener un numero consistente de colonias en cada capsula</a:t>
            </a:r>
          </a:p>
          <a:p>
            <a:pPr>
              <a:lnSpc>
                <a:spcPts val="335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5244604" y="4453986"/>
            <a:ext cx="9967152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El banco de cepas es mantenido por los propietarios de ResBiotic, es respladado por datos in vivo e in vitro</a:t>
            </a: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La mezcla se forma por respuestas a biomarcadores en celulas epiteliales para optimizer el apoyo pulmonar</a:t>
            </a:r>
          </a:p>
          <a:p>
            <a:pPr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Todas las cepas tienen su genoma secuenciados</a:t>
            </a:r>
          </a:p>
          <a:p>
            <a:pPr>
              <a:lnSpc>
                <a:spcPts val="3359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1078623" y="1028700"/>
            <a:ext cx="1117447" cy="1429614"/>
            <a:chOff x="0" y="0"/>
            <a:chExt cx="876302" cy="1121104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078623" y="1430597"/>
            <a:ext cx="1117447" cy="803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6483" spc="-194">
                <a:solidFill>
                  <a:srgbClr val="1F7FCF"/>
                </a:solidFill>
                <a:latin typeface="Aileron Heavy"/>
              </a:rPr>
              <a:t>3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5315" y="0"/>
            <a:ext cx="10287000" cy="10287000"/>
            <a:chOff x="0" y="0"/>
            <a:chExt cx="5615940" cy="5615940"/>
          </a:xfrm>
        </p:grpSpPr>
        <p:sp>
          <p:nvSpPr>
            <p:cNvPr name="Freeform 3" id="3"/>
            <p:cNvSpPr/>
            <p:nvPr/>
          </p:nvSpPr>
          <p:spPr>
            <a:xfrm>
              <a:off x="16510" y="16510"/>
              <a:ext cx="5584190" cy="5584190"/>
            </a:xfrm>
            <a:custGeom>
              <a:avLst/>
              <a:gdLst/>
              <a:ahLst/>
              <a:cxnLst/>
              <a:rect r="r" b="b" t="t" l="l"/>
              <a:pathLst>
                <a:path h="5584190" w="5584190">
                  <a:moveTo>
                    <a:pt x="5584190" y="5584190"/>
                  </a:moveTo>
                  <a:lnTo>
                    <a:pt x="1143000" y="5584190"/>
                  </a:lnTo>
                  <a:cubicBezTo>
                    <a:pt x="511810" y="5584190"/>
                    <a:pt x="0" y="5072380"/>
                    <a:pt x="0" y="4441190"/>
                  </a:cubicBezTo>
                  <a:lnTo>
                    <a:pt x="0" y="0"/>
                  </a:lnTo>
                  <a:lnTo>
                    <a:pt x="4441190" y="0"/>
                  </a:lnTo>
                  <a:cubicBezTo>
                    <a:pt x="5072380" y="0"/>
                    <a:pt x="5584190" y="511810"/>
                    <a:pt x="5584190" y="1143000"/>
                  </a:cubicBezTo>
                  <a:lnTo>
                    <a:pt x="5584190" y="5584190"/>
                  </a:lnTo>
                  <a:close/>
                </a:path>
              </a:pathLst>
            </a:custGeom>
            <a:blipFill>
              <a:blip r:embed="rId2"/>
              <a:stretch>
                <a:fillRect l="-7789" r="-69987" t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>
              <a:off x="0" y="0"/>
              <a:ext cx="5615940" cy="5615940"/>
            </a:xfrm>
            <a:custGeom>
              <a:avLst/>
              <a:gdLst/>
              <a:ahLst/>
              <a:cxnLst/>
              <a:rect r="r" b="b" t="t" l="l"/>
              <a:pathLst>
                <a:path h="5615940" w="5615940">
                  <a:moveTo>
                    <a:pt x="5615940" y="5615940"/>
                  </a:moveTo>
                  <a:lnTo>
                    <a:pt x="1158240" y="5615940"/>
                  </a:lnTo>
                  <a:cubicBezTo>
                    <a:pt x="519430" y="5615940"/>
                    <a:pt x="0" y="5096510"/>
                    <a:pt x="0" y="4457700"/>
                  </a:cubicBezTo>
                  <a:lnTo>
                    <a:pt x="0" y="0"/>
                  </a:lnTo>
                  <a:lnTo>
                    <a:pt x="4457700" y="0"/>
                  </a:lnTo>
                  <a:cubicBezTo>
                    <a:pt x="5096510" y="0"/>
                    <a:pt x="5615940" y="519430"/>
                    <a:pt x="5615940" y="1158240"/>
                  </a:cubicBezTo>
                  <a:lnTo>
                    <a:pt x="5615940" y="5615940"/>
                  </a:lnTo>
                  <a:close/>
                  <a:moveTo>
                    <a:pt x="31750" y="31750"/>
                  </a:moveTo>
                  <a:lnTo>
                    <a:pt x="31750" y="4457700"/>
                  </a:lnTo>
                  <a:cubicBezTo>
                    <a:pt x="31750" y="5078730"/>
                    <a:pt x="537210" y="5585460"/>
                    <a:pt x="1159510" y="5585460"/>
                  </a:cubicBezTo>
                  <a:lnTo>
                    <a:pt x="5585460" y="5585460"/>
                  </a:lnTo>
                  <a:lnTo>
                    <a:pt x="5585460" y="1158240"/>
                  </a:lnTo>
                  <a:cubicBezTo>
                    <a:pt x="5585460" y="537210"/>
                    <a:pt x="5080000" y="30480"/>
                    <a:pt x="4457700" y="30480"/>
                  </a:cubicBezTo>
                  <a:lnTo>
                    <a:pt x="31750" y="30480"/>
                  </a:lnTo>
                  <a:lnTo>
                    <a:pt x="31750" y="31750"/>
                  </a:lnTo>
                  <a:close/>
                </a:path>
              </a:pathLst>
            </a:custGeom>
            <a:solidFill>
              <a:srgbClr val="E9FCFD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8779144" y="3358785"/>
            <a:ext cx="9497631" cy="649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59"/>
              </a:lnSpc>
            </a:pPr>
            <a:r>
              <a:rPr lang="en-US" sz="5062" spc="-151">
                <a:solidFill>
                  <a:srgbClr val="1484E1"/>
                </a:solidFill>
                <a:latin typeface="Aileron Heavy"/>
              </a:rPr>
              <a:t>CALIDAD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521685" y="3358785"/>
            <a:ext cx="1019334" cy="649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859"/>
              </a:lnSpc>
            </a:pPr>
            <a:r>
              <a:rPr lang="en-US" sz="5062" spc="-151">
                <a:solidFill>
                  <a:srgbClr val="ECCE89"/>
                </a:solidFill>
                <a:latin typeface="Aileron Heavy"/>
              </a:rPr>
              <a:t>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79144" y="4104957"/>
            <a:ext cx="6425738" cy="2920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Cada lote se analiza para imperfecciones, se mezcla en fabricas aprobadas por la FDA y es enviado de un centro registrado con la FDA. Nomas se liberan productos que cumplen con los requerimientos de calidad, puridad y pruebas analíticas.</a:t>
            </a:r>
          </a:p>
          <a:p>
            <a:pPr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4654" y="1579296"/>
            <a:ext cx="1047259" cy="1339819"/>
            <a:chOff x="0" y="0"/>
            <a:chExt cx="876302" cy="112110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876302" cy="1121104"/>
            </a:xfrm>
            <a:custGeom>
              <a:avLst/>
              <a:gdLst/>
              <a:ahLst/>
              <a:cxnLst/>
              <a:rect r="r" b="b" t="t" l="l"/>
              <a:pathLst>
                <a:path h="1121104" w="876302">
                  <a:moveTo>
                    <a:pt x="292259" y="19070"/>
                  </a:moveTo>
                  <a:cubicBezTo>
                    <a:pt x="337039" y="7556"/>
                    <a:pt x="388259" y="0"/>
                    <a:pt x="438387" y="0"/>
                  </a:cubicBezTo>
                  <a:cubicBezTo>
                    <a:pt x="488517" y="0"/>
                    <a:pt x="536754" y="6476"/>
                    <a:pt x="581206" y="17990"/>
                  </a:cubicBezTo>
                  <a:cubicBezTo>
                    <a:pt x="582153" y="18350"/>
                    <a:pt x="583098" y="18350"/>
                    <a:pt x="584044" y="18710"/>
                  </a:cubicBezTo>
                  <a:cubicBezTo>
                    <a:pt x="750981" y="64765"/>
                    <a:pt x="873938" y="186379"/>
                    <a:pt x="876302" y="335350"/>
                  </a:cubicBezTo>
                  <a:lnTo>
                    <a:pt x="876302" y="1121104"/>
                  </a:lnTo>
                  <a:lnTo>
                    <a:pt x="0" y="1121104"/>
                  </a:lnTo>
                  <a:lnTo>
                    <a:pt x="0" y="335933"/>
                  </a:lnTo>
                  <a:cubicBezTo>
                    <a:pt x="2365" y="185660"/>
                    <a:pt x="123430" y="64045"/>
                    <a:pt x="292259" y="19070"/>
                  </a:cubicBezTo>
                  <a:close/>
                </a:path>
              </a:pathLst>
            </a:custGeom>
            <a:solidFill>
              <a:srgbClr val="ECCE8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575215" y="6502054"/>
            <a:ext cx="1239378" cy="123937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18385" y="6502054"/>
            <a:ext cx="1203791" cy="120379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396979" y="6499205"/>
            <a:ext cx="1221921" cy="122192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29892" y="6502054"/>
            <a:ext cx="1209547" cy="1209547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4575215" y="6511062"/>
            <a:ext cx="1230370" cy="123037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84E1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4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485187" y="2045206"/>
            <a:ext cx="6658813" cy="64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7"/>
              </a:lnSpc>
            </a:pPr>
            <a:r>
              <a:rPr lang="en-US" sz="5070" spc="-152">
                <a:solidFill>
                  <a:srgbClr val="1484E1"/>
                </a:solidFill>
                <a:latin typeface="Aileron Heavy"/>
              </a:rPr>
              <a:t>CONTENIDO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04654" y="1957791"/>
            <a:ext cx="1047259" cy="751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6076" spc="-182">
                <a:solidFill>
                  <a:srgbClr val="1F7FCF"/>
                </a:solidFill>
                <a:latin typeface="Aileron Heavy"/>
              </a:rPr>
              <a:t>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85187" y="3558972"/>
            <a:ext cx="13499782" cy="231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F7FCF"/>
                </a:solidFill>
                <a:latin typeface="Aileron Regular"/>
              </a:rPr>
              <a:t>Cada capsula contiene extractos botanicos producidos en un ambiente de proveedores aprobados por la FDA, especialmente procesados para estabilidad extendida y longividad del probiotico. La combinación de probioticos y extractos botanicos crean una formula, hecho para el apoyo pulmonar.</a:t>
            </a:r>
          </a:p>
          <a:p>
            <a:pPr>
              <a:lnSpc>
                <a:spcPts val="2559"/>
              </a:lnSpc>
            </a:pPr>
          </a:p>
          <a:p>
            <a:pPr>
              <a:lnSpc>
                <a:spcPts val="255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4343550" y="7961574"/>
            <a:ext cx="294440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"/>
              </a:rPr>
              <a:t>PROBIOTICOS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425178" y="7961574"/>
            <a:ext cx="2641595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"/>
              </a:rPr>
              <a:t>HOJA VASAKA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33232" y="7961574"/>
            <a:ext cx="2622545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"/>
              </a:rPr>
              <a:t>RAÍZ DE CÚRCUMA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190974" y="7961574"/>
            <a:ext cx="2793995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"/>
              </a:rPr>
              <a:t>ALBAHACA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671275" y="6820003"/>
            <a:ext cx="1047259" cy="75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6076" spc="-182">
                <a:solidFill>
                  <a:srgbClr val="E9FCFD"/>
                </a:solidFill>
                <a:latin typeface="Aileron Heavy"/>
              </a:rPr>
              <a:t>1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7618385" y="6499205"/>
            <a:ext cx="1230370" cy="1230370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84E1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4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396979" y="6511062"/>
            <a:ext cx="1230370" cy="1230370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84E1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4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419481" y="6475475"/>
            <a:ext cx="1230370" cy="1230370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84E1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64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7696651" y="6813787"/>
            <a:ext cx="1047259" cy="75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6076" spc="-182">
                <a:solidFill>
                  <a:srgbClr val="E9FCFD"/>
                </a:solidFill>
                <a:latin typeface="Aileron Heavy"/>
              </a:rPr>
              <a:t>2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484310" y="6836085"/>
            <a:ext cx="1047259" cy="75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6076" spc="-182">
                <a:solidFill>
                  <a:srgbClr val="E9FCFD"/>
                </a:solidFill>
                <a:latin typeface="Aileron Heavy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511036" y="6800497"/>
            <a:ext cx="1047259" cy="75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6076" spc="-182">
                <a:solidFill>
                  <a:srgbClr val="E9FCFD"/>
                </a:solidFill>
                <a:latin typeface="Aileron Heavy"/>
              </a:rPr>
              <a:t>4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532347" y="2412221"/>
            <a:ext cx="3141520" cy="4499456"/>
            <a:chOff x="0" y="0"/>
            <a:chExt cx="4433570" cy="63500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33570">
                  <a:moveTo>
                    <a:pt x="2217420" y="0"/>
                  </a:moveTo>
                  <a:lnTo>
                    <a:pt x="2217420" y="0"/>
                  </a:ln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2"/>
              <a:stretch>
                <a:fillRect l="-21612" r="-21612" t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5892942" y="1992043"/>
            <a:ext cx="3141520" cy="4499456"/>
            <a:chOff x="0" y="0"/>
            <a:chExt cx="4433570" cy="635000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33570">
                  <a:moveTo>
                    <a:pt x="2217420" y="0"/>
                  </a:moveTo>
                  <a:lnTo>
                    <a:pt x="2217420" y="0"/>
                  </a:ln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3"/>
              <a:stretch>
                <a:fillRect l="-3709" r="-3709" t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614133" y="2691392"/>
            <a:ext cx="3141520" cy="4499456"/>
            <a:chOff x="0" y="0"/>
            <a:chExt cx="4433570" cy="63500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33570">
                  <a:moveTo>
                    <a:pt x="2217420" y="0"/>
                  </a:moveTo>
                  <a:lnTo>
                    <a:pt x="2217420" y="0"/>
                  </a:ln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4"/>
              <a:stretch>
                <a:fillRect l="-21612" r="-21612" t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253538" y="3057687"/>
            <a:ext cx="3141520" cy="4499456"/>
            <a:chOff x="0" y="0"/>
            <a:chExt cx="4433570" cy="6350000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33570">
                  <a:moveTo>
                    <a:pt x="2217420" y="0"/>
                  </a:moveTo>
                  <a:lnTo>
                    <a:pt x="2217420" y="0"/>
                  </a:lnTo>
                  <a:cubicBezTo>
                    <a:pt x="3441700" y="0"/>
                    <a:pt x="4433570" y="993140"/>
                    <a:pt x="4433570" y="2217420"/>
                  </a:cubicBez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217420"/>
                  </a:lnTo>
                  <a:cubicBezTo>
                    <a:pt x="0" y="993140"/>
                    <a:pt x="993140" y="0"/>
                    <a:pt x="2217420" y="0"/>
                  </a:cubicBezTo>
                  <a:close/>
                </a:path>
              </a:pathLst>
            </a:custGeom>
            <a:blipFill>
              <a:blip r:embed="rId5"/>
              <a:stretch>
                <a:fillRect l="-57419" r="-57419" t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168074" y="1953943"/>
            <a:ext cx="6658813" cy="64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867"/>
              </a:lnSpc>
            </a:pPr>
            <a:r>
              <a:rPr lang="en-US" sz="5070" spc="-152">
                <a:solidFill>
                  <a:srgbClr val="1F7FCF"/>
                </a:solidFill>
                <a:latin typeface="Aileron Heavy"/>
              </a:rPr>
              <a:t>INGREDIENTES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733382" y="1508791"/>
            <a:ext cx="5093506" cy="330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64"/>
              </a:lnSpc>
            </a:pPr>
            <a:r>
              <a:rPr lang="en-US" sz="1974">
                <a:solidFill>
                  <a:srgbClr val="3591DD"/>
                </a:solidFill>
                <a:latin typeface="Aileron Regular Bold"/>
              </a:rPr>
              <a:t>DR. FEDERICO ISAAC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30907" y="7289090"/>
            <a:ext cx="294440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 Bold"/>
              </a:rPr>
              <a:t>PROBIOTICOS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42905" y="6812809"/>
            <a:ext cx="2641595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 Bold"/>
              </a:rPr>
              <a:t>HOJA VASACA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13025" y="7891788"/>
            <a:ext cx="2622545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 Bold"/>
              </a:rPr>
              <a:t>RAÍZ DE CÚRCUMA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87895" y="7546784"/>
            <a:ext cx="2793995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1F7FCF"/>
                </a:solidFill>
                <a:latin typeface="Aileron Regular Bold"/>
              </a:rPr>
              <a:t>ALBAHACA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2347" y="7684472"/>
            <a:ext cx="3141520" cy="2258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>
                <a:solidFill>
                  <a:srgbClr val="1F7FCF"/>
                </a:solidFill>
                <a:latin typeface="Aileron Regular"/>
              </a:rPr>
              <a:t>Contiene Lactiplantibacillus plantarum RSB11, Lactobacillus acidophilus RSB21 y  Lactiaseibacillus rhamnosus RSB12, trabajan juntos para mejorar el eje pulmon-intestino.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92942" y="7235718"/>
            <a:ext cx="3141520" cy="2258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>
                <a:solidFill>
                  <a:srgbClr val="1F7FCF"/>
                </a:solidFill>
                <a:latin typeface="Aileron Regular"/>
              </a:rPr>
              <a:t>Nuez Malabar o Adhatoda vasica, es un remedio respiratorio en tradiciones Unani. La hoja tiene alcaloides, vasicin y vasicinon, que fomentan una respiración saludable.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253538" y="8352499"/>
            <a:ext cx="3141520" cy="1287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>
                <a:solidFill>
                  <a:srgbClr val="1F7FCF"/>
                </a:solidFill>
                <a:latin typeface="Aileron Regular"/>
              </a:rPr>
              <a:t>Curcuma longa ha sido investigada por cientificos por sus propiedades antioxidants y apoyo al sistema inmune.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787895" y="8056965"/>
            <a:ext cx="3141520" cy="193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>
                <a:solidFill>
                  <a:srgbClr val="1F7FCF"/>
                </a:solidFill>
                <a:latin typeface="Aileron Regular"/>
              </a:rPr>
              <a:t>Ocimun tenuiflorum se concoce por promover un sistema inmune saludable. Tambiene tiene propiedades adaptogenicas y antioxidantes.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DAFUShxrS3w</dc:identifier>
  <dcterms:modified xsi:type="dcterms:W3CDTF">2011-08-01T06:04:30Z</dcterms:modified>
  <cp:revision>1</cp:revision>
  <dc:title>Res-B lung support</dc:title>
</cp:coreProperties>
</file>